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0" r:id="rId11"/>
    <p:sldId id="269" r:id="rId12"/>
    <p:sldId id="271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66" d="100"/>
          <a:sy n="66" d="100"/>
        </p:scale>
        <p:origin x="600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.jpg>
</file>

<file path=ppt/media/image20.png>
</file>

<file path=ppt/media/image21.gif>
</file>

<file path=ppt/media/image22.gif>
</file>

<file path=ppt/media/image23.png>
</file>

<file path=ppt/media/image24.PNG>
</file>

<file path=ppt/media/image3.wmf>
</file>

<file path=ppt/media/image4.png>
</file>

<file path=ppt/media/image5.png>
</file>

<file path=ppt/media/image6.png>
</file>

<file path=ppt/media/image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F3C7F4-B9A3-49CE-8A64-14FC86192B54}" type="datetimeFigureOut">
              <a:rPr lang="ro-RO" smtClean="0"/>
              <a:t>28.05.2020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CB6E9-3F67-4E4F-B661-35EDC8A025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08679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5365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208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293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820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0190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4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208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54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34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82884F1-FFEA-405F-9602-3DCA865EDA4E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430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C7F5502-C23E-46F6-A606-7C9232738CD4}"/>
              </a:ext>
            </a:extLst>
          </p:cNvPr>
          <p:cNvSpPr/>
          <p:nvPr userDrawn="1"/>
        </p:nvSpPr>
        <p:spPr>
          <a:xfrm>
            <a:off x="-1" y="0"/>
            <a:ext cx="12192000" cy="6333830"/>
          </a:xfrm>
          <a:prstGeom prst="rect">
            <a:avLst/>
          </a:prstGeom>
          <a:gradFill>
            <a:gsLst>
              <a:gs pos="0">
                <a:schemeClr val="bg1"/>
              </a:gs>
              <a:gs pos="52000">
                <a:schemeClr val="bg1"/>
              </a:gs>
              <a:gs pos="8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D291B17-9318-49DB-B28B-6E5994AE9581}" type="datetime1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3CCD119-67C5-4DA9-A1CD-FBEFAA5D0343}"/>
              </a:ext>
            </a:extLst>
          </p:cNvPr>
          <p:cNvSpPr/>
          <p:nvPr userDrawn="1"/>
        </p:nvSpPr>
        <p:spPr>
          <a:xfrm>
            <a:off x="-1" y="0"/>
            <a:ext cx="12192001" cy="6333830"/>
          </a:xfrm>
          <a:prstGeom prst="rect">
            <a:avLst/>
          </a:prstGeom>
          <a:blipFill dpi="0" rotWithShape="1">
            <a:blip r:embed="rId13">
              <a:alphaModFix amt="12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45325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1762F-EEB5-41C2-8CB2-39D215798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 </a:t>
            </a:r>
            <a:endParaRPr lang="ro-RO" sz="3600" dirty="0">
              <a:solidFill>
                <a:srgbClr val="FFFFFF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B3A49AF-C460-4F00-9134-679B5FC3C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276" y="4619654"/>
            <a:ext cx="3084844" cy="775200"/>
          </a:xfrm>
        </p:spPr>
        <p:txBody>
          <a:bodyPr>
            <a:norm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Android Application</a:t>
            </a:r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B23EB380-DB37-4683-BCE3-30690D4CF7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005" y="71184"/>
            <a:ext cx="4781529" cy="6715631"/>
          </a:xfrm>
          <a:prstGeom prst="rect">
            <a:avLst/>
          </a:prstGeom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BB820A8-11EF-4136-90CE-EBB62C072E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3221206"/>
              </p:ext>
            </p:extLst>
          </p:nvPr>
        </p:nvGraphicFramePr>
        <p:xfrm>
          <a:off x="64025" y="1281816"/>
          <a:ext cx="3986782" cy="33133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Packager Shell Object" showAsIcon="1" r:id="rId4" imgW="528840" imgH="437400" progId="Package">
                  <p:embed/>
                </p:oleObj>
              </mc:Choice>
              <mc:Fallback>
                <p:oleObj name="Packager Shell Object" showAsIcon="1" r:id="rId4" imgW="52884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025" y="1281816"/>
                        <a:ext cx="3986782" cy="33133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7BE7AF9D-259F-480E-93FD-F1152F57F9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922" y="1835195"/>
            <a:ext cx="1034360" cy="119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133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E676F-6F0C-41BA-8313-A4EFC1C44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Screen</a:t>
            </a:r>
            <a:endParaRPr lang="ro-RO" dirty="0"/>
          </a:p>
        </p:txBody>
      </p:sp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D46E845-7554-4EC0-BB77-3CC132F18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370" y="416695"/>
            <a:ext cx="2729310" cy="5670899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E15AB3E-26B0-4854-9689-F4C081CB69F5}"/>
              </a:ext>
            </a:extLst>
          </p:cNvPr>
          <p:cNvSpPr/>
          <p:nvPr/>
        </p:nvSpPr>
        <p:spPr>
          <a:xfrm>
            <a:off x="8333771" y="5555848"/>
            <a:ext cx="567160" cy="531746"/>
          </a:xfrm>
          <a:prstGeom prst="ellipse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32EAE3-FCBA-4718-AE99-B834D22804C8}"/>
              </a:ext>
            </a:extLst>
          </p:cNvPr>
          <p:cNvSpPr txBox="1"/>
          <p:nvPr/>
        </p:nvSpPr>
        <p:spPr>
          <a:xfrm>
            <a:off x="1097280" y="2481316"/>
            <a:ext cx="68198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Pe lângă </a:t>
            </a:r>
            <a:r>
              <a:rPr lang="ro-RO" sz="2000" b="1" dirty="0"/>
              <a:t>mesajele</a:t>
            </a:r>
            <a:r>
              <a:rPr lang="ro-RO" sz="2000" dirty="0"/>
              <a:t> obișnuite de </a:t>
            </a:r>
            <a:r>
              <a:rPr lang="ro-RO" sz="2000" b="1" dirty="0"/>
              <a:t>tip text </a:t>
            </a:r>
            <a:r>
              <a:rPr lang="ro-RO" sz="2000" dirty="0"/>
              <a:t>ce pot fi trimise între utilizatori, există opțiunea de a trimite </a:t>
            </a:r>
            <a:r>
              <a:rPr lang="ro-RO" sz="2000" b="1" dirty="0"/>
              <a:t>fișiere tip imagine</a:t>
            </a:r>
            <a:r>
              <a:rPr lang="ro-RO" sz="2000" dirty="0"/>
              <a:t> în chat.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Acest lucru se poate realiza prin acționarea butonului de </a:t>
            </a:r>
            <a:r>
              <a:rPr lang="ro-RO" sz="2000" b="1" dirty="0" err="1"/>
              <a:t>Upload</a:t>
            </a:r>
            <a:r>
              <a:rPr lang="ro-RO" sz="2000" dirty="0"/>
              <a:t>       și selectarea ulterioară a tipului de fișier (</a:t>
            </a:r>
            <a:r>
              <a:rPr lang="ro-RO" sz="2000" b="1" dirty="0" err="1"/>
              <a:t>Images</a:t>
            </a:r>
            <a:r>
              <a:rPr lang="ro-RO" sz="2000" dirty="0"/>
              <a:t>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Astfel utilizatorul este invitat să aleagă o poză din galeria personală pe care o poate trimite celuilalt </a:t>
            </a:r>
            <a:r>
              <a:rPr lang="ro-RO" sz="2000" dirty="0" err="1"/>
              <a:t>user</a:t>
            </a:r>
            <a:r>
              <a:rPr lang="ro-RO" sz="2000"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D4E6C3-55A0-4D48-B7CF-9C6BB130B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008" y="4063067"/>
            <a:ext cx="277083" cy="27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78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amp, flower&#10;&#10;Description automatically generated">
            <a:extLst>
              <a:ext uri="{FF2B5EF4-FFF2-40B4-BE49-F238E27FC236}">
                <a16:creationId xmlns:a16="http://schemas.microsoft.com/office/drawing/2014/main" id="{765C0806-91B7-41E6-84B5-F0504D6D93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737" y="1642641"/>
            <a:ext cx="3581536" cy="46887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C9427F0-03F6-401E-9635-FDC3A479FBAD}"/>
              </a:ext>
            </a:extLst>
          </p:cNvPr>
          <p:cNvSpPr txBox="1"/>
          <p:nvPr/>
        </p:nvSpPr>
        <p:spPr>
          <a:xfrm>
            <a:off x="4678100" y="811644"/>
            <a:ext cx="23728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Daily Gift</a:t>
            </a:r>
            <a:endParaRPr lang="ro-RO" sz="48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5388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amp, flower&#10;&#10;Description automatically generated">
            <a:extLst>
              <a:ext uri="{FF2B5EF4-FFF2-40B4-BE49-F238E27FC236}">
                <a16:creationId xmlns:a16="http://schemas.microsoft.com/office/drawing/2014/main" id="{7C7CD795-0BB7-4BB4-834A-15FBF7618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4520" y="1622174"/>
            <a:ext cx="3583117" cy="470917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8DDF795-A13F-4485-845A-A8E9B10F1FCE}"/>
              </a:ext>
            </a:extLst>
          </p:cNvPr>
          <p:cNvSpPr/>
          <p:nvPr/>
        </p:nvSpPr>
        <p:spPr>
          <a:xfrm>
            <a:off x="4688092" y="791177"/>
            <a:ext cx="23759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800" spc="-50" dirty="0">
                <a:solidFill>
                  <a:srgbClr val="000000">
                    <a:lumMod val="75000"/>
                    <a:lumOff val="25000"/>
                  </a:srgbClr>
                </a:solidFill>
                <a:latin typeface="Calibri Light" panose="020F0302020204030204"/>
              </a:rPr>
              <a:t>Daily Gift</a:t>
            </a:r>
            <a:endParaRPr lang="ro-RO" sz="4800" spc="-50" dirty="0">
              <a:solidFill>
                <a:srgbClr val="000000">
                  <a:lumMod val="75000"/>
                  <a:lumOff val="25000"/>
                </a:srgbClr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08125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1B783-2B85-4BA7-AC1E-5482980E4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Gift Screen</a:t>
            </a:r>
            <a:endParaRPr lang="ro-RO" dirty="0"/>
          </a:p>
        </p:txBody>
      </p:sp>
      <p:pic>
        <p:nvPicPr>
          <p:cNvPr id="3" name="video-1590612778">
            <a:hlinkClick r:id="" action="ppaction://media"/>
            <a:extLst>
              <a:ext uri="{FF2B5EF4-FFF2-40B4-BE49-F238E27FC236}">
                <a16:creationId xmlns:a16="http://schemas.microsoft.com/office/drawing/2014/main" id="{A7909385-F25F-4255-980F-5145112329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7944" y="402350"/>
            <a:ext cx="2717736" cy="5647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6F6350-51A0-45D8-94CB-5D6224377374}"/>
              </a:ext>
            </a:extLst>
          </p:cNvPr>
          <p:cNvSpPr txBox="1"/>
          <p:nvPr/>
        </p:nvSpPr>
        <p:spPr>
          <a:xfrm>
            <a:off x="1261642" y="2616204"/>
            <a:ext cx="665544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Inițial, utilizatorul are acces la un singur background (</a:t>
            </a:r>
            <a:r>
              <a:rPr lang="ro-RO" sz="2000" dirty="0" err="1"/>
              <a:t>default</a:t>
            </a:r>
            <a:r>
              <a:rPr lang="ro-RO" sz="2000" dirty="0"/>
              <a:t>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După ce acesta colectează cadoul din ecranul de </a:t>
            </a:r>
            <a:r>
              <a:rPr lang="ro-RO" sz="2000" b="1" dirty="0" err="1">
                <a:solidFill>
                  <a:schemeClr val="accent1">
                    <a:lumMod val="75000"/>
                  </a:schemeClr>
                </a:solidFill>
              </a:rPr>
              <a:t>Gift</a:t>
            </a:r>
            <a:r>
              <a:rPr lang="ro-RO" sz="2000" dirty="0"/>
              <a:t>, un nou background va fi disponibil în meniul din </a:t>
            </a:r>
            <a:r>
              <a:rPr lang="ro-RO" sz="2000" b="1" dirty="0" err="1"/>
              <a:t>Change</a:t>
            </a:r>
            <a:r>
              <a:rPr lang="ro-RO" sz="2000" b="1" dirty="0"/>
              <a:t> Background</a:t>
            </a:r>
            <a:r>
              <a:rPr lang="ro-RO" sz="2000" dirty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Aceste background-uri sunt folosite în ecranul de </a:t>
            </a:r>
            <a:r>
              <a:rPr lang="ro-RO" sz="2000" dirty="0" err="1"/>
              <a:t>messages</a:t>
            </a:r>
            <a:r>
              <a:rPr lang="ro-RO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046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621C168-F992-40EE-9159-6ADF434D4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504" y="758952"/>
            <a:ext cx="7319175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Mulțumim pentru atenție!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3D01097D-823A-4EB8-821E-305644247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818" y="1450713"/>
            <a:ext cx="2449486" cy="3437875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45360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1762F-EEB5-41C2-8CB2-39D215798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75028"/>
            <a:ext cx="3833535" cy="1450757"/>
          </a:xfrm>
        </p:spPr>
        <p:txBody>
          <a:bodyPr/>
          <a:lstStyle/>
          <a:p>
            <a:r>
              <a:rPr lang="ro-RO" dirty="0"/>
              <a:t>Home </a:t>
            </a:r>
            <a:r>
              <a:rPr lang="ro-RO" dirty="0" err="1"/>
              <a:t>screen</a:t>
            </a:r>
            <a:endParaRPr lang="ro-RO" dirty="0"/>
          </a:p>
        </p:txBody>
      </p:sp>
      <p:pic>
        <p:nvPicPr>
          <p:cNvPr id="5" name="Content Placeholder 4" descr="Screen of a cell phone&#10;&#10;Description automatically generated">
            <a:extLst>
              <a:ext uri="{FF2B5EF4-FFF2-40B4-BE49-F238E27FC236}">
                <a16:creationId xmlns:a16="http://schemas.microsoft.com/office/drawing/2014/main" id="{A7C6B6B0-B5F4-4959-9B59-D63C18E8BE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73" t="288" r="24808" b="-288"/>
          <a:stretch/>
        </p:blipFill>
        <p:spPr>
          <a:xfrm>
            <a:off x="7261185" y="450883"/>
            <a:ext cx="3926130" cy="54147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957F96-3B7A-49B5-8090-E10F92167FE1}"/>
              </a:ext>
            </a:extLst>
          </p:cNvPr>
          <p:cNvSpPr txBox="1"/>
          <p:nvPr/>
        </p:nvSpPr>
        <p:spPr>
          <a:xfrm>
            <a:off x="1097280" y="2512702"/>
            <a:ext cx="58128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Include opțiunile de </a:t>
            </a:r>
            <a:r>
              <a:rPr lang="ro-RO" sz="2000" b="1" dirty="0" err="1">
                <a:solidFill>
                  <a:schemeClr val="accent1">
                    <a:lumMod val="75000"/>
                  </a:schemeClr>
                </a:solidFill>
              </a:rPr>
              <a:t>Login</a:t>
            </a:r>
            <a:r>
              <a:rPr lang="ro-RO" sz="2000" dirty="0"/>
              <a:t> și </a:t>
            </a:r>
            <a:r>
              <a:rPr lang="ro-RO" sz="2000" b="1" dirty="0" err="1">
                <a:solidFill>
                  <a:schemeClr val="accent1">
                    <a:lumMod val="75000"/>
                  </a:schemeClr>
                </a:solidFill>
              </a:rPr>
              <a:t>Register</a:t>
            </a:r>
            <a:r>
              <a:rPr lang="ro-RO" sz="2000" b="1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După ce utilizatorul creează un cont în secțiunea de </a:t>
            </a:r>
            <a:r>
              <a:rPr lang="ro-RO" sz="2000" b="1" dirty="0" err="1"/>
              <a:t>Register</a:t>
            </a:r>
            <a:r>
              <a:rPr lang="ro-RO" sz="2000" dirty="0"/>
              <a:t>, acesta trebuie să folosească butonul de </a:t>
            </a:r>
            <a:r>
              <a:rPr lang="ro-RO" sz="2000" b="1" dirty="0" err="1"/>
              <a:t>Login</a:t>
            </a:r>
            <a:r>
              <a:rPr lang="ro-RO" sz="2000" dirty="0"/>
              <a:t> pentru a accesa contul.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Utilizatorul are acces la cont până va apăsa opțiunea de </a:t>
            </a:r>
            <a:r>
              <a:rPr lang="ro-RO" sz="2000" dirty="0" err="1"/>
              <a:t>Logout</a:t>
            </a:r>
            <a:r>
              <a:rPr lang="ro-RO" sz="2000" dirty="0"/>
              <a:t> din interiorul aplicației.</a:t>
            </a:r>
          </a:p>
        </p:txBody>
      </p:sp>
    </p:spTree>
    <p:extLst>
      <p:ext uri="{BB962C8B-B14F-4D97-AF65-F5344CB8AC3E}">
        <p14:creationId xmlns:p14="http://schemas.microsoft.com/office/powerpoint/2010/main" val="2156137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EE4E7-FAEB-4D4A-A324-49B75ACD7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o-RO" dirty="0" err="1"/>
              <a:t>Register</a:t>
            </a:r>
            <a:r>
              <a:rPr lang="ro-RO" dirty="0"/>
              <a:t> </a:t>
            </a:r>
            <a:r>
              <a:rPr lang="ro-RO" dirty="0" err="1"/>
              <a:t>Screen</a:t>
            </a:r>
            <a:endParaRPr 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C646BD-E207-4AE7-8C2D-E29963DBAE06}"/>
              </a:ext>
            </a:extLst>
          </p:cNvPr>
          <p:cNvSpPr txBox="1"/>
          <p:nvPr/>
        </p:nvSpPr>
        <p:spPr>
          <a:xfrm>
            <a:off x="1097281" y="2037143"/>
            <a:ext cx="574335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Pentru a realiza un cont nou, utilizatorul are nevoie de un </a:t>
            </a:r>
            <a:r>
              <a:rPr lang="ro-RO" sz="2000" b="1" dirty="0" err="1"/>
              <a:t>username</a:t>
            </a:r>
            <a:r>
              <a:rPr lang="ro-RO" sz="2000" dirty="0"/>
              <a:t>, </a:t>
            </a:r>
            <a:r>
              <a:rPr lang="ro-RO" sz="2000" b="1" dirty="0"/>
              <a:t>e-mail</a:t>
            </a:r>
            <a:r>
              <a:rPr lang="ro-RO" sz="2000" dirty="0"/>
              <a:t> și </a:t>
            </a:r>
            <a:r>
              <a:rPr lang="ro-RO" sz="2000" b="1" dirty="0"/>
              <a:t>parolă</a:t>
            </a:r>
            <a:r>
              <a:rPr lang="ro-RO" sz="2000" dirty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Email-</a:t>
            </a:r>
            <a:r>
              <a:rPr lang="ro-RO" sz="2000" dirty="0" err="1"/>
              <a:t>ul</a:t>
            </a:r>
            <a:r>
              <a:rPr lang="ro-RO" sz="2000" dirty="0"/>
              <a:t> trebuie să fie valid pentru a putea realiza o ulterioară recuperare a parolei.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În cazul în care acesta corespunde cu email-</a:t>
            </a:r>
            <a:r>
              <a:rPr lang="ro-RO" sz="2000" dirty="0" err="1"/>
              <a:t>ul</a:t>
            </a:r>
            <a:r>
              <a:rPr lang="ro-RO" sz="2000" dirty="0"/>
              <a:t> altui cont, utilizatorul va fi înștiințat printr-un pop-</a:t>
            </a:r>
            <a:r>
              <a:rPr lang="ro-RO" sz="2000" dirty="0" err="1"/>
              <a:t>up</a:t>
            </a:r>
            <a:r>
              <a:rPr lang="ro-RO" sz="2000" dirty="0"/>
              <a:t>, la baza ecranului, ce va dispărea în câteva secunde.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Există și alte constrângeri precum parolă mai mare de 6 caractere sau completarea tuturor câmpurilor.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74B868-2248-4EB6-A33A-CD6B38BA2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177" y="477994"/>
            <a:ext cx="3921503" cy="5386678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D20D31-FA74-4421-9B65-D46840B5F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1312"/>
            <a:ext cx="10058400" cy="4023360"/>
          </a:xfrm>
        </p:spPr>
        <p:txBody>
          <a:bodyPr/>
          <a:lstStyle/>
          <a:p>
            <a:r>
              <a:rPr lang="ro-R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2394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19862-3DEC-4EC6-BDAA-3461F1AC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Login</a:t>
            </a:r>
            <a:r>
              <a:rPr lang="ro-RO" dirty="0"/>
              <a:t> </a:t>
            </a:r>
            <a:r>
              <a:rPr lang="ro-RO" dirty="0" err="1"/>
              <a:t>screen</a:t>
            </a:r>
            <a:endParaRPr lang="ro-R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C88BB-6D17-4852-9476-DCF14454EECD}"/>
              </a:ext>
            </a:extLst>
          </p:cNvPr>
          <p:cNvSpPr txBox="1"/>
          <p:nvPr/>
        </p:nvSpPr>
        <p:spPr>
          <a:xfrm>
            <a:off x="1180618" y="2136338"/>
            <a:ext cx="56484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dirty="0"/>
              <a:t>Pentru a accesa contul, utilizatorul are nevoie de </a:t>
            </a:r>
            <a:r>
              <a:rPr lang="ro-RO" b="1" dirty="0">
                <a:solidFill>
                  <a:schemeClr val="accent1">
                    <a:lumMod val="75000"/>
                  </a:schemeClr>
                </a:solidFill>
              </a:rPr>
              <a:t>email</a:t>
            </a:r>
            <a:r>
              <a:rPr lang="ro-RO" dirty="0"/>
              <a:t>-</a:t>
            </a:r>
            <a:r>
              <a:rPr lang="ro-RO" dirty="0" err="1"/>
              <a:t>ul</a:t>
            </a:r>
            <a:r>
              <a:rPr lang="ro-RO" dirty="0"/>
              <a:t> </a:t>
            </a:r>
            <a:r>
              <a:rPr lang="en-US" dirty="0" err="1"/>
              <a:t>folosit</a:t>
            </a:r>
            <a:r>
              <a:rPr lang="ro-RO" dirty="0"/>
              <a:t> în faza de </a:t>
            </a:r>
            <a:r>
              <a:rPr lang="ro-RO" dirty="0" err="1"/>
              <a:t>register</a:t>
            </a:r>
            <a:r>
              <a:rPr lang="ro-RO" dirty="0"/>
              <a:t> și </a:t>
            </a:r>
            <a:r>
              <a:rPr lang="ro-RO" b="1" dirty="0">
                <a:solidFill>
                  <a:schemeClr val="accent1">
                    <a:lumMod val="75000"/>
                  </a:schemeClr>
                </a:solidFill>
              </a:rPr>
              <a:t>parolă</a:t>
            </a:r>
            <a:r>
              <a:rPr lang="ro-RO" dirty="0"/>
              <a:t>.</a:t>
            </a: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dirty="0"/>
              <a:t>După introducerea corectă a datelor, utilizatorul are acces direct la chat.</a:t>
            </a: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dirty="0"/>
              <a:t>În cazul în care parola și email-</a:t>
            </a:r>
            <a:r>
              <a:rPr lang="ro-RO" dirty="0" err="1"/>
              <a:t>ul</a:t>
            </a:r>
            <a:r>
              <a:rPr lang="ro-RO" dirty="0"/>
              <a:t>  introduse nu corespund unui cont aflat în baza de date, va apărea un pop-</a:t>
            </a:r>
            <a:r>
              <a:rPr lang="ro-RO" dirty="0" err="1"/>
              <a:t>up</a:t>
            </a:r>
            <a:r>
              <a:rPr lang="ro-RO" dirty="0"/>
              <a:t> la baza ecranului  cu </a:t>
            </a:r>
            <a:r>
              <a:rPr lang="en-US" dirty="0" err="1"/>
              <a:t>mesajul</a:t>
            </a:r>
            <a:r>
              <a:rPr lang="en-US" dirty="0"/>
              <a:t> “</a:t>
            </a:r>
            <a:r>
              <a:rPr lang="en-US" b="1" dirty="0"/>
              <a:t>Authentication failed!</a:t>
            </a:r>
            <a:r>
              <a:rPr lang="en-US" dirty="0"/>
              <a:t>”.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dirty="0"/>
              <a:t>În cazul în care utilizatorul uită parola, există opțiunea de </a:t>
            </a:r>
            <a:r>
              <a:rPr lang="en-US" dirty="0"/>
              <a:t>“</a:t>
            </a:r>
            <a:r>
              <a:rPr lang="en-US" b="1" dirty="0"/>
              <a:t>Forgot your password?</a:t>
            </a:r>
            <a:r>
              <a:rPr lang="en-US" dirty="0"/>
              <a:t>”.</a:t>
            </a:r>
            <a:endParaRPr lang="ro-RO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660A38-BB6D-4A14-B93E-E18B301AE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049" y="508529"/>
            <a:ext cx="3900669" cy="532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1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6417104-D4C1-4710-9982-2154A7F48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FCDC35-D78F-4C96-A1AD-83FD75FF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Reset Password Screen</a:t>
            </a:r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7AE698E-041A-4D88-A179-A5A1F31B2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00" y="739652"/>
            <a:ext cx="5131653" cy="219378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26F1402-2DEC-4071-84AF-350C7BF0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54A473-9B37-4D7F-A1AD-ADAA888841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891" y="739652"/>
            <a:ext cx="5118182" cy="3403591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733B62-1719-4677-A612-CA0AC0AD7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A52A394-10F4-4AA5-90E4-634D1E919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7BDDC51-8BB2-42BE-8EA8-39B3E9AC1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5BBF68-3074-4C39-A488-6E618BE9CA76}"/>
              </a:ext>
            </a:extLst>
          </p:cNvPr>
          <p:cNvSpPr txBox="1"/>
          <p:nvPr/>
        </p:nvSpPr>
        <p:spPr>
          <a:xfrm>
            <a:off x="615914" y="3047461"/>
            <a:ext cx="51758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1600" dirty="0"/>
              <a:t>Acest ecran e</a:t>
            </a:r>
            <a:r>
              <a:rPr lang="en-US" sz="1600" dirty="0" err="1"/>
              <a:t>ste</a:t>
            </a:r>
            <a:r>
              <a:rPr lang="en-US" sz="1600" dirty="0"/>
              <a:t> </a:t>
            </a:r>
            <a:r>
              <a:rPr lang="en-US" sz="1600" dirty="0" err="1"/>
              <a:t>accesat</a:t>
            </a:r>
            <a:r>
              <a:rPr lang="en-US" sz="1600" dirty="0"/>
              <a:t> din </a:t>
            </a:r>
            <a:r>
              <a:rPr lang="en-US" sz="1600" dirty="0" err="1"/>
              <a:t>pagina</a:t>
            </a:r>
            <a:r>
              <a:rPr lang="en-US" sz="1600" dirty="0"/>
              <a:t> de login </a:t>
            </a:r>
            <a:r>
              <a:rPr lang="en-US" sz="1600" dirty="0" err="1"/>
              <a:t>prin</a:t>
            </a:r>
            <a:r>
              <a:rPr lang="en-US" sz="1600" dirty="0"/>
              <a:t> op</a:t>
            </a:r>
            <a:r>
              <a:rPr lang="ro-RO" sz="1600" dirty="0" err="1"/>
              <a:t>țiunea</a:t>
            </a:r>
            <a:r>
              <a:rPr lang="ro-RO" sz="1600" dirty="0"/>
              <a:t> de </a:t>
            </a:r>
            <a:r>
              <a:rPr lang="en-US" sz="1600" b="1" dirty="0"/>
              <a:t>“Forgot your password?”</a:t>
            </a:r>
            <a:r>
              <a:rPr lang="en-US" sz="1600" dirty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err="1"/>
              <a:t>Odat</a:t>
            </a:r>
            <a:r>
              <a:rPr lang="ro-RO" sz="1600" dirty="0"/>
              <a:t>ă</a:t>
            </a:r>
            <a:r>
              <a:rPr lang="en-US" sz="1600" dirty="0"/>
              <a:t> </a:t>
            </a:r>
            <a:r>
              <a:rPr lang="ro-RO" sz="1600" dirty="0"/>
              <a:t>apăsat butonul de </a:t>
            </a:r>
            <a:r>
              <a:rPr lang="ro-RO" sz="1600" b="1" dirty="0" err="1"/>
              <a:t>Reset</a:t>
            </a:r>
            <a:r>
              <a:rPr lang="ro-RO" sz="1600" dirty="0"/>
              <a:t>, utilizatorul va primi un </a:t>
            </a:r>
            <a:r>
              <a:rPr lang="ro-RO" sz="1600" b="1" dirty="0"/>
              <a:t>email cu un link </a:t>
            </a:r>
            <a:r>
              <a:rPr lang="ro-RO" sz="1600" dirty="0"/>
              <a:t>ce poate fi folosit pentru schimbarea parolei.</a:t>
            </a:r>
          </a:p>
        </p:txBody>
      </p:sp>
    </p:spTree>
    <p:extLst>
      <p:ext uri="{BB962C8B-B14F-4D97-AF65-F5344CB8AC3E}">
        <p14:creationId xmlns:p14="http://schemas.microsoft.com/office/powerpoint/2010/main" val="961836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FBFF947-0568-41C8-9D1F-B98750138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B146F29-E510-4DB4-B56B-1A8766645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81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FDA1FA-3541-46E6-83FF-BDDA692BB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339824" y="0"/>
            <a:ext cx="68583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D7B4DF-EF8E-4E58-9D83-B1070B69E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344" y="758952"/>
            <a:ext cx="5542398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Profile Screen</a:t>
            </a:r>
          </a:p>
        </p:txBody>
      </p:sp>
      <p:pic>
        <p:nvPicPr>
          <p:cNvPr id="10" name="Graphic 9" descr="Arrow Right">
            <a:extLst>
              <a:ext uri="{FF2B5EF4-FFF2-40B4-BE49-F238E27FC236}">
                <a16:creationId xmlns:a16="http://schemas.microsoft.com/office/drawing/2014/main" id="{9D8EE9B9-3062-40E9-B256-5D83D567E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74004" y="620722"/>
            <a:ext cx="2727846" cy="27278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A597CA-023F-4C86-B4DB-768E53F5B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9" y="3005328"/>
            <a:ext cx="4589999" cy="33277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6A7830-4B1A-416E-8782-4D0DC1F29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61343" y="4343400"/>
            <a:ext cx="5202616" cy="0"/>
          </a:xfrm>
          <a:prstGeom prst="line">
            <a:avLst/>
          </a:prstGeom>
          <a:ln w="6350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B8AD7B6-ED0D-4F68-B657-5BAA8CC264F0}"/>
              </a:ext>
            </a:extLst>
          </p:cNvPr>
          <p:cNvSpPr txBox="1"/>
          <p:nvPr/>
        </p:nvSpPr>
        <p:spPr>
          <a:xfrm>
            <a:off x="5961343" y="4898720"/>
            <a:ext cx="5202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dirty="0">
                <a:solidFill>
                  <a:schemeClr val="bg1"/>
                </a:solidFill>
              </a:rPr>
              <a:t>Din acest ecran utilizatorul își poate modifica </a:t>
            </a:r>
            <a:r>
              <a:rPr lang="ro-RO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poza de profil</a:t>
            </a:r>
            <a:r>
              <a:rPr lang="ro-RO" dirty="0">
                <a:solidFill>
                  <a:schemeClr val="bg1"/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dirty="0">
                <a:solidFill>
                  <a:schemeClr val="bg1"/>
                </a:solidFill>
              </a:rPr>
              <a:t>Aceasta va fi vizibilă pentru restul utilizatorilor aplicației împreună cu numele profilului.</a:t>
            </a:r>
          </a:p>
        </p:txBody>
      </p:sp>
      <p:pic>
        <p:nvPicPr>
          <p:cNvPr id="14" name="Picture 13" descr="A picture containing lamp, clock&#10;&#10;Description automatically generated">
            <a:extLst>
              <a:ext uri="{FF2B5EF4-FFF2-40B4-BE49-F238E27FC236}">
                <a16:creationId xmlns:a16="http://schemas.microsoft.com/office/drawing/2014/main" id="{071D4AB5-1638-438C-9BAA-5923ACF7B5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424" y="2352485"/>
            <a:ext cx="1655328" cy="165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614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FBFF947-0568-41C8-9D1F-B98750138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146F29-E510-4DB4-B56B-1A8766645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81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3FDA1FA-3541-46E6-83FF-BDDA692BB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339824" y="0"/>
            <a:ext cx="68583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5F433D-689C-408B-B3AC-3451BDA4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344" y="758952"/>
            <a:ext cx="5542398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Users Screen</a:t>
            </a:r>
          </a:p>
        </p:txBody>
      </p:sp>
      <p:pic>
        <p:nvPicPr>
          <p:cNvPr id="8" name="Graphic 7" descr="Arrow Right">
            <a:extLst>
              <a:ext uri="{FF2B5EF4-FFF2-40B4-BE49-F238E27FC236}">
                <a16:creationId xmlns:a16="http://schemas.microsoft.com/office/drawing/2014/main" id="{A2495BF2-1BE0-4E6F-9E81-AB503B8EB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74004" y="620722"/>
            <a:ext cx="2727846" cy="27278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878157-0C73-4A4B-8A7F-3845F64BE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897" y="3076148"/>
            <a:ext cx="4494023" cy="3258168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E6A7830-4B1A-416E-8782-4D0DC1F29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61343" y="4343400"/>
            <a:ext cx="5202616" cy="0"/>
          </a:xfrm>
          <a:prstGeom prst="line">
            <a:avLst/>
          </a:prstGeom>
          <a:ln w="6350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2D61EC3-191E-4FF9-8493-3CA08076ACB8}"/>
              </a:ext>
            </a:extLst>
          </p:cNvPr>
          <p:cNvSpPr txBox="1"/>
          <p:nvPr/>
        </p:nvSpPr>
        <p:spPr>
          <a:xfrm>
            <a:off x="5961343" y="4690298"/>
            <a:ext cx="52026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dirty="0">
                <a:solidFill>
                  <a:schemeClr val="bg1"/>
                </a:solidFill>
              </a:rPr>
              <a:t>Pe acest ecran sunt afișați </a:t>
            </a:r>
            <a:r>
              <a:rPr lang="ro-RO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userii</a:t>
            </a:r>
            <a:r>
              <a:rPr lang="ro-RO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aplicației</a:t>
            </a:r>
            <a:r>
              <a:rPr lang="ro-RO" dirty="0">
                <a:solidFill>
                  <a:schemeClr val="bg1"/>
                </a:solidFill>
              </a:rPr>
              <a:t>. Utilizatorul contului curent poate iniția un dialog cu oricare alt </a:t>
            </a:r>
            <a:r>
              <a:rPr lang="ro-RO" dirty="0" err="1">
                <a:solidFill>
                  <a:schemeClr val="bg1"/>
                </a:solidFill>
              </a:rPr>
              <a:t>user</a:t>
            </a:r>
            <a:r>
              <a:rPr lang="ro-RO" dirty="0">
                <a:solidFill>
                  <a:schemeClr val="bg1"/>
                </a:solidFill>
              </a:rPr>
              <a:t> prin acționarea căsuței corespunzătoare acestuia.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dirty="0">
                <a:solidFill>
                  <a:schemeClr val="bg1"/>
                </a:solidFill>
              </a:rPr>
              <a:t>Pentru a accesa mai facil un alt utilizator există opțiunea de </a:t>
            </a:r>
            <a:r>
              <a:rPr lang="en-US" dirty="0">
                <a:solidFill>
                  <a:schemeClr val="bg1"/>
                </a:solidFill>
              </a:rPr>
              <a:t>“</a:t>
            </a:r>
            <a:r>
              <a:rPr lang="ro-RO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Search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”</a:t>
            </a:r>
            <a:r>
              <a:rPr lang="ro-RO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5815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8AA9-4532-4833-8D56-787027D0B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Chats Screen</a:t>
            </a:r>
            <a:endParaRPr lang="ro-RO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908141B-758B-4380-9F4D-DF57A5D2AA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993" y="390776"/>
            <a:ext cx="2747687" cy="57090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23C696-2CCC-4A68-82CC-8C78B4D63532}"/>
              </a:ext>
            </a:extLst>
          </p:cNvPr>
          <p:cNvSpPr txBox="1"/>
          <p:nvPr/>
        </p:nvSpPr>
        <p:spPr>
          <a:xfrm>
            <a:off x="1284790" y="2314937"/>
            <a:ext cx="660914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 err="1"/>
              <a:t>Ecranul</a:t>
            </a:r>
            <a:r>
              <a:rPr lang="en-US" sz="2000" dirty="0"/>
              <a:t> de </a:t>
            </a:r>
            <a:r>
              <a:rPr lang="ro-RO" sz="2000" dirty="0"/>
              <a:t>C</a:t>
            </a:r>
            <a:r>
              <a:rPr lang="en-US" sz="2000" dirty="0"/>
              <a:t>hats </a:t>
            </a:r>
            <a:r>
              <a:rPr lang="en-US" sz="2000" dirty="0" err="1"/>
              <a:t>cuprinde</a:t>
            </a:r>
            <a:r>
              <a:rPr lang="en-US" sz="2000" dirty="0"/>
              <a:t> </a:t>
            </a:r>
            <a:r>
              <a:rPr lang="en-US" sz="2000" dirty="0" err="1"/>
              <a:t>toate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conversa</a:t>
            </a:r>
            <a:r>
              <a:rPr lang="ro-RO" sz="2000" b="1" dirty="0" err="1">
                <a:solidFill>
                  <a:schemeClr val="accent1">
                    <a:lumMod val="75000"/>
                  </a:schemeClr>
                </a:solidFill>
              </a:rPr>
              <a:t>țiile</a:t>
            </a:r>
            <a:r>
              <a:rPr lang="ro-RO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ro-RO" sz="2000" dirty="0"/>
              <a:t>începute dintre utilizatorul curent și alți utilizatori ai aplicației.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Este vizibil </a:t>
            </a:r>
            <a:r>
              <a:rPr lang="ro-RO" sz="2000" b="1" dirty="0"/>
              <a:t>ultimul mesaj </a:t>
            </a:r>
            <a:r>
              <a:rPr lang="ro-RO" sz="2000" dirty="0"/>
              <a:t>din conversație și </a:t>
            </a:r>
            <a:r>
              <a:rPr lang="ro-RO" sz="2000" b="1" dirty="0"/>
              <a:t>disponibilitatea </a:t>
            </a:r>
            <a:r>
              <a:rPr lang="ro-RO" sz="2000" dirty="0"/>
              <a:t>celorlalți utilizatori printr-un cerculeț de culoare verde/gri dacă aceștia sunt </a:t>
            </a:r>
            <a:r>
              <a:rPr lang="ro-RO" sz="2000" dirty="0" err="1"/>
              <a:t>logați</a:t>
            </a:r>
            <a:r>
              <a:rPr lang="ro-RO" sz="2000" dirty="0"/>
              <a:t> în aplicație/sau nu.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000" dirty="0"/>
              <a:t>Prin accesarea uneia dintre căsuțe, utilizatorul este redirecționat pe </a:t>
            </a:r>
            <a:r>
              <a:rPr lang="ro-RO" sz="2000" b="1" dirty="0"/>
              <a:t>pagina de </a:t>
            </a:r>
            <a:r>
              <a:rPr lang="ro-RO" sz="2000" b="1" dirty="0" err="1"/>
              <a:t>Messages</a:t>
            </a:r>
            <a:r>
              <a:rPr lang="ro-RO" sz="2000" b="1" dirty="0"/>
              <a:t> </a:t>
            </a:r>
            <a:r>
              <a:rPr lang="ro-RO" sz="2000" dirty="0"/>
              <a:t>ce cuprinde toate mesajele transmise între utilizatorul curent și un alt </a:t>
            </a:r>
            <a:r>
              <a:rPr lang="ro-RO" sz="2000" dirty="0" err="1"/>
              <a:t>user</a:t>
            </a:r>
            <a:r>
              <a:rPr lang="ro-RO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995523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E676F-6F0C-41BA-8313-A4EFC1C44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Screen</a:t>
            </a:r>
            <a:endParaRPr lang="ro-RO" dirty="0"/>
          </a:p>
        </p:txBody>
      </p:sp>
      <p:pic>
        <p:nvPicPr>
          <p:cNvPr id="4" name="Picture 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ECD56132-D341-4376-B503-8D11F4CBD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370" y="393546"/>
            <a:ext cx="2729310" cy="567089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BBABA72-ED7C-4180-AACC-68C11D644133}"/>
              </a:ext>
            </a:extLst>
          </p:cNvPr>
          <p:cNvSpPr/>
          <p:nvPr/>
        </p:nvSpPr>
        <p:spPr>
          <a:xfrm>
            <a:off x="10660284" y="5532700"/>
            <a:ext cx="495396" cy="531746"/>
          </a:xfrm>
          <a:prstGeom prst="ellipse">
            <a:avLst/>
          </a:prstGeom>
          <a:solidFill>
            <a:schemeClr val="accent1">
              <a:alpha val="45000"/>
            </a:schemeClr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45E9CD-EFE9-48FD-A987-6E1BF7AC5E9F}"/>
              </a:ext>
            </a:extLst>
          </p:cNvPr>
          <p:cNvSpPr txBox="1"/>
          <p:nvPr/>
        </p:nvSpPr>
        <p:spPr>
          <a:xfrm>
            <a:off x="1226916" y="2222338"/>
            <a:ext cx="666701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400" dirty="0"/>
              <a:t>În ecranul de </a:t>
            </a:r>
            <a:r>
              <a:rPr lang="ro-RO" sz="2400" dirty="0" err="1"/>
              <a:t>Messages</a:t>
            </a:r>
            <a:r>
              <a:rPr lang="ro-RO" sz="2400" dirty="0"/>
              <a:t> se află </a:t>
            </a:r>
            <a:r>
              <a:rPr lang="ro-RO" sz="2400" b="1" dirty="0">
                <a:solidFill>
                  <a:schemeClr val="accent1">
                    <a:lumMod val="75000"/>
                  </a:schemeClr>
                </a:solidFill>
              </a:rPr>
              <a:t>funcționalitatea de chat</a:t>
            </a:r>
            <a:r>
              <a:rPr lang="ro-RO" sz="2400" dirty="0"/>
              <a:t> a aplicației.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400" dirty="0"/>
              <a:t>Mesajele pot fi redactate folosind bara de </a:t>
            </a:r>
            <a:r>
              <a:rPr lang="en-US" sz="2400" dirty="0"/>
              <a:t>“</a:t>
            </a:r>
            <a:r>
              <a:rPr lang="ro-RO" sz="2400" b="1" dirty="0" err="1"/>
              <a:t>Type</a:t>
            </a:r>
            <a:r>
              <a:rPr lang="ro-RO" sz="2400" b="1" dirty="0"/>
              <a:t> a </a:t>
            </a:r>
            <a:r>
              <a:rPr lang="ro-RO" sz="2400" b="1" dirty="0" err="1"/>
              <a:t>message</a:t>
            </a:r>
            <a:r>
              <a:rPr lang="ro-RO" sz="2400" b="1" dirty="0"/>
              <a:t>...</a:t>
            </a:r>
            <a:r>
              <a:rPr lang="en-US" sz="2400" dirty="0"/>
              <a:t>”</a:t>
            </a:r>
            <a:r>
              <a:rPr lang="ro-RO" sz="2400" dirty="0"/>
              <a:t> și expediate prin apăsarea butonului de </a:t>
            </a:r>
            <a:r>
              <a:rPr lang="ro-RO" sz="2400" b="1" dirty="0" err="1"/>
              <a:t>Send</a:t>
            </a:r>
            <a:r>
              <a:rPr lang="ro-RO" sz="2400" dirty="0"/>
              <a:t>       .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o-RO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2400" dirty="0"/>
              <a:t>Toate aceste mesaje vor rămâne în chat la dispoziția utilizatorilor aplicației.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84F06E-F6C6-48EB-9056-88A90AB918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799" y="4150813"/>
            <a:ext cx="321446" cy="32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80179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562</Words>
  <Application>Microsoft Office PowerPoint</Application>
  <PresentationFormat>Widescreen</PresentationFormat>
  <Paragraphs>61</Paragraphs>
  <Slides>14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Retrospect</vt:lpstr>
      <vt:lpstr>Package</vt:lpstr>
      <vt:lpstr> </vt:lpstr>
      <vt:lpstr>Home screen</vt:lpstr>
      <vt:lpstr>Register Screen</vt:lpstr>
      <vt:lpstr>Login screen</vt:lpstr>
      <vt:lpstr>Reset Password Screen</vt:lpstr>
      <vt:lpstr>Profile Screen</vt:lpstr>
      <vt:lpstr>Users Screen</vt:lpstr>
      <vt:lpstr>Chats Screen</vt:lpstr>
      <vt:lpstr>Message Screen</vt:lpstr>
      <vt:lpstr>Message Screen</vt:lpstr>
      <vt:lpstr>PowerPoint Presentation</vt:lpstr>
      <vt:lpstr>PowerPoint Presentation</vt:lpstr>
      <vt:lpstr>Gift Screen</vt:lpstr>
      <vt:lpstr>Mulțumim pentru atenție!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Diana Matei</dc:creator>
  <cp:lastModifiedBy>Diana Matei</cp:lastModifiedBy>
  <cp:revision>8</cp:revision>
  <dcterms:created xsi:type="dcterms:W3CDTF">2020-05-27T22:55:41Z</dcterms:created>
  <dcterms:modified xsi:type="dcterms:W3CDTF">2020-05-27T23:56:02Z</dcterms:modified>
</cp:coreProperties>
</file>